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9" r:id="rId7"/>
    <p:sldId id="261" r:id="rId8"/>
    <p:sldId id="290" r:id="rId9"/>
    <p:sldId id="262" r:id="rId10"/>
    <p:sldId id="29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82" r:id="rId19"/>
    <p:sldId id="281" r:id="rId20"/>
    <p:sldId id="287" r:id="rId21"/>
    <p:sldId id="283" r:id="rId22"/>
    <p:sldId id="284" r:id="rId23"/>
    <p:sldId id="285" r:id="rId24"/>
    <p:sldId id="286" r:id="rId25"/>
    <p:sldId id="288" r:id="rId26"/>
    <p:sldId id="280" r:id="rId27"/>
    <p:sldId id="270" r:id="rId28"/>
    <p:sldId id="271" r:id="rId29"/>
    <p:sldId id="272" r:id="rId30"/>
    <p:sldId id="273" r:id="rId31"/>
    <p:sldId id="274" r:id="rId32"/>
    <p:sldId id="275" r:id="rId33"/>
    <p:sldId id="277" r:id="rId34"/>
    <p:sldId id="278" r:id="rId35"/>
    <p:sldId id="279" r:id="rId36"/>
  </p:sldIdLst>
  <p:sldSz cx="18288000" cy="10287000"/>
  <p:notesSz cx="6858000" cy="9144000"/>
  <p:embeddedFontLst>
    <p:embeddedFont>
      <p:font typeface="Canva Sans Bold" panose="020B0604020202020204" charset="0"/>
      <p:regular r:id="rId37"/>
    </p:embeddedFont>
    <p:embeddedFont>
      <p:font typeface="Open Sauce Bold" panose="020B0604020202020204" charset="0"/>
      <p:regular r:id="rId38"/>
    </p:embeddedFont>
    <p:embeddedFont>
      <p:font typeface="Telegraf" panose="020B0604020202020204" charset="0"/>
      <p:regular r:id="rId39"/>
    </p:embeddedFont>
    <p:embeddedFont>
      <p:font typeface="Telegraf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75161" y="0"/>
            <a:ext cx="3012839" cy="10287000"/>
            <a:chOff x="0" y="0"/>
            <a:chExt cx="7935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3505" cy="2709333"/>
            </a:xfrm>
            <a:custGeom>
              <a:avLst/>
              <a:gdLst/>
              <a:ahLst/>
              <a:cxnLst/>
              <a:rect l="l" t="t" r="r" b="b"/>
              <a:pathLst>
                <a:path w="793505" h="2709333">
                  <a:moveTo>
                    <a:pt x="0" y="0"/>
                  </a:moveTo>
                  <a:lnTo>
                    <a:pt x="793505" y="0"/>
                  </a:lnTo>
                  <a:lnTo>
                    <a:pt x="7935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9350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071568"/>
            <a:ext cx="11962298" cy="136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38"/>
              </a:lnSpc>
            </a:pPr>
            <a:r>
              <a:rPr lang="en-US" sz="10393" b="1" spc="-62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FILTER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60342"/>
            <a:ext cx="6824212" cy="136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38"/>
              </a:lnSpc>
            </a:pPr>
            <a:r>
              <a:rPr lang="en-US" sz="10393" b="1" spc="-62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ARRAY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6502" y="823946"/>
            <a:ext cx="3415309" cy="153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131"/>
              </a:lnSpc>
            </a:pPr>
            <a:r>
              <a:rPr lang="en-US" sz="11780" spc="-70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D8DCF-01EE-1183-6813-3D868D9B7399}"/>
              </a:ext>
            </a:extLst>
          </p:cNvPr>
          <p:cNvSpPr txBox="1"/>
          <p:nvPr/>
        </p:nvSpPr>
        <p:spPr>
          <a:xfrm>
            <a:off x="7203056" y="4631848"/>
            <a:ext cx="69701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By:</a:t>
            </a:r>
          </a:p>
          <a:p>
            <a:endParaRPr lang="en-US" sz="3200" b="1" dirty="0"/>
          </a:p>
          <a:p>
            <a:r>
              <a:rPr lang="en-US" sz="3200" dirty="0"/>
              <a:t>Mustafa Tamer Mansour EL-Sherif</a:t>
            </a:r>
          </a:p>
          <a:p>
            <a:endParaRPr lang="en-US" sz="3200" dirty="0"/>
          </a:p>
          <a:p>
            <a:r>
              <a:rPr lang="en-US" sz="3200" dirty="0"/>
              <a:t>Amira Atef Ismaeil EL-</a:t>
            </a:r>
            <a:r>
              <a:rPr lang="en-US" sz="3200" dirty="0" err="1"/>
              <a:t>Komy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Omar Ayoub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6620C-FBCC-4174-D33F-0CAF8FC22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5E610C1-A266-85FE-4048-D8FA5103C790}"/>
              </a:ext>
            </a:extLst>
          </p:cNvPr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562DB21-32B2-E0BD-8A27-A0A1A11D86AE}"/>
                </a:ext>
              </a:extLst>
            </p:cNvPr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632663-B140-11C5-E81C-46C0162520AE}"/>
                </a:ext>
              </a:extLst>
            </p:cNvPr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74D3F9E-7DE6-F60F-7532-55858D67C559}"/>
              </a:ext>
            </a:extLst>
          </p:cNvPr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B29A6-B8DB-DFE3-1AD7-042E3A85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295"/>
            <a:ext cx="15747023" cy="75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38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APB INTERFACE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3687" y="3629328"/>
            <a:ext cx="13410675" cy="29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5307" lvl="1" indent="-602653" algn="l">
              <a:lnSpc>
                <a:spcPts val="7815"/>
              </a:lnSpc>
              <a:buFont typeface="Arial"/>
              <a:buChar char="•"/>
            </a:pPr>
            <a:r>
              <a:rPr lang="en-US" sz="55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Monitoring</a:t>
            </a:r>
          </a:p>
          <a:p>
            <a:pPr algn="l">
              <a:lnSpc>
                <a:spcPts val="7815"/>
              </a:lnSpc>
            </a:pPr>
            <a:endParaRPr lang="en-US" sz="558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1205307" lvl="1" indent="-602653" algn="l">
              <a:lnSpc>
                <a:spcPts val="7815"/>
              </a:lnSpc>
              <a:spcBef>
                <a:spcPct val="0"/>
              </a:spcBef>
              <a:buFont typeface="Arial"/>
              <a:buChar char="•"/>
            </a:pPr>
            <a:r>
              <a:rPr lang="en-US" sz="55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Configuration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aphicFrame>
        <p:nvGraphicFramePr>
          <p:cNvPr id="5" name="Object 5"/>
          <p:cNvGraphicFramePr/>
          <p:nvPr>
            <p:extLst>
              <p:ext uri="{D42A27DB-BD31-4B8C-83A1-F6EECF244321}">
                <p14:modId xmlns:p14="http://schemas.microsoft.com/office/powerpoint/2010/main" val="3072001836"/>
              </p:ext>
            </p:extLst>
          </p:nvPr>
        </p:nvGraphicFramePr>
        <p:xfrm>
          <a:off x="730019" y="3009900"/>
          <a:ext cx="19789775" cy="896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0726400" imgH="9956800" progId="Excel.Sheet.12">
                  <p:embed/>
                </p:oleObj>
              </mc:Choice>
              <mc:Fallback>
                <p:oleObj name="Worksheet" r:id="rId2" imgW="20726400" imgH="9956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0019" y="3009900"/>
                        <a:ext cx="19789775" cy="896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ARITHEMATICS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3785" y="2256309"/>
            <a:ext cx="11361323" cy="180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194" lvl="1" indent="-368097" algn="l">
              <a:lnSpc>
                <a:spcPts val="4773"/>
              </a:lnSpc>
              <a:buFont typeface="Arial"/>
              <a:buChar char="•"/>
            </a:pPr>
            <a:r>
              <a:rPr lang="en-US" sz="340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(Width / Fraction): DATA + COEFF</a:t>
            </a:r>
          </a:p>
          <a:p>
            <a:pPr marL="736194" lvl="1" indent="-368097" algn="l">
              <a:lnSpc>
                <a:spcPts val="4773"/>
              </a:lnSpc>
              <a:buFont typeface="Arial"/>
              <a:buChar char="•"/>
            </a:pPr>
            <a:r>
              <a:rPr lang="en-US" sz="340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Accumulator Width: Product Width + clog2(gain)</a:t>
            </a:r>
          </a:p>
          <a:p>
            <a:pPr marL="736194" lvl="1" indent="-368097" algn="l">
              <a:lnSpc>
                <a:spcPts val="4773"/>
              </a:lnSpc>
              <a:buFont typeface="Arial"/>
              <a:buChar char="•"/>
            </a:pPr>
            <a:r>
              <a:rPr lang="en-US" sz="340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Accumulator &amp; Product: Same fraction length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080350" cy="10287000"/>
            <a:chOff x="0" y="0"/>
            <a:chExt cx="265490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4907" cy="2709333"/>
            </a:xfrm>
            <a:custGeom>
              <a:avLst/>
              <a:gdLst/>
              <a:ahLst/>
              <a:cxnLst/>
              <a:rect l="l" t="t" r="r" b="b"/>
              <a:pathLst>
                <a:path w="2654907" h="2709333">
                  <a:moveTo>
                    <a:pt x="0" y="0"/>
                  </a:moveTo>
                  <a:lnTo>
                    <a:pt x="2654907" y="0"/>
                  </a:lnTo>
                  <a:lnTo>
                    <a:pt x="26549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65490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651660" y="771343"/>
            <a:ext cx="3187777" cy="3175823"/>
          </a:xfrm>
          <a:custGeom>
            <a:avLst/>
            <a:gdLst/>
            <a:ahLst/>
            <a:cxnLst/>
            <a:rect l="l" t="t" r="r" b="b"/>
            <a:pathLst>
              <a:path w="3187777" h="3175823">
                <a:moveTo>
                  <a:pt x="0" y="0"/>
                </a:moveTo>
                <a:lnTo>
                  <a:pt x="3187777" y="0"/>
                </a:lnTo>
                <a:lnTo>
                  <a:pt x="3187777" y="3175823"/>
                </a:lnTo>
                <a:lnTo>
                  <a:pt x="0" y="3175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097401"/>
            <a:ext cx="9051650" cy="130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58"/>
              </a:lnSpc>
            </a:pPr>
            <a:r>
              <a:rPr lang="en-US" sz="9951" b="1" spc="-59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TOOLING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0893"/>
            <a:ext cx="9051650" cy="130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58"/>
              </a:lnSpc>
            </a:pPr>
            <a:r>
              <a:rPr lang="en-US" sz="9951" spc="-59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913266"/>
            <a:ext cx="18288000" cy="3413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Implements full DFE chain: Fractional Decimator → 2.4 MHz Notch → 5 MHz Notch → CIC 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Supports fixed-point and floating-point processing (s16.15 for fixed)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Configurable via binary cfg.txt (bypass modes, CIC decimation factor)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Generates multiple test cases with interference, tones, and noise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Supports full-flow mode (decimation factors 2/4/8/16) and all bypass combinations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Writes per-stage outputs for testbench and MATLAB verification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&amp;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CONFIGURATION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810EB2-BC9F-2243-4F16-8D25C3410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13740"/>
              </p:ext>
            </p:extLst>
          </p:nvPr>
        </p:nvGraphicFramePr>
        <p:xfrm>
          <a:off x="1028700" y="3716850"/>
          <a:ext cx="16230599" cy="5905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8657">
                  <a:extLst>
                    <a:ext uri="{9D8B030D-6E8A-4147-A177-3AD203B41FA5}">
                      <a16:colId xmlns:a16="http://schemas.microsoft.com/office/drawing/2014/main" val="307644411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406487140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14790337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8527840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1880734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56325941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553726958"/>
                    </a:ext>
                  </a:extLst>
                </a:gridCol>
              </a:tblGrid>
              <a:tr h="8436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Amplitude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Interference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445784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 </a:t>
                      </a:r>
                      <a:r>
                        <a:rPr lang="en-US" sz="2400" dirty="0" err="1"/>
                        <a:t>KHz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728375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26332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025357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TC_4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8188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TC_5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44780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TC_6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604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&amp;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66965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CONFIGURATION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1BDB43-C550-DD65-FA9F-F7AD92951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46897"/>
              </p:ext>
            </p:extLst>
          </p:nvPr>
        </p:nvGraphicFramePr>
        <p:xfrm>
          <a:off x="1028700" y="3716850"/>
          <a:ext cx="16230599" cy="5905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8657">
                  <a:extLst>
                    <a:ext uri="{9D8B030D-6E8A-4147-A177-3AD203B41FA5}">
                      <a16:colId xmlns:a16="http://schemas.microsoft.com/office/drawing/2014/main" val="307644411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406487140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14790337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8527840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1880734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56325941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553726958"/>
                    </a:ext>
                  </a:extLst>
                </a:gridCol>
              </a:tblGrid>
              <a:tr h="8436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Amplitude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Interference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445784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 </a:t>
                      </a:r>
                      <a:r>
                        <a:rPr lang="en-US" sz="2400" dirty="0" err="1"/>
                        <a:t>KHz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728375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TC_8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26332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TC_9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025357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TC_10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8188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44780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604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&amp;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CONFIGURATION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DDD82F5-093C-9290-713F-CDBA39CDD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351322"/>
              </p:ext>
            </p:extLst>
          </p:nvPr>
        </p:nvGraphicFramePr>
        <p:xfrm>
          <a:off x="1028700" y="3716850"/>
          <a:ext cx="16230599" cy="4218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8657">
                  <a:extLst>
                    <a:ext uri="{9D8B030D-6E8A-4147-A177-3AD203B41FA5}">
                      <a16:colId xmlns:a16="http://schemas.microsoft.com/office/drawing/2014/main" val="307644411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406487140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14790337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8527840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1880734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56325941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553726958"/>
                    </a:ext>
                  </a:extLst>
                </a:gridCol>
              </a:tblGrid>
              <a:tr h="8436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Amplitude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Interference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445784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 </a:t>
                      </a:r>
                      <a:r>
                        <a:rPr lang="en-US" sz="2400" dirty="0" err="1"/>
                        <a:t>KHz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728375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TC_14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26332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TC_15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025357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TC_16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81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1074" y="3716849"/>
            <a:ext cx="14995574" cy="5960741"/>
          </a:xfrm>
          <a:custGeom>
            <a:avLst/>
            <a:gdLst/>
            <a:ahLst/>
            <a:cxnLst/>
            <a:rect l="l" t="t" r="r" b="b"/>
            <a:pathLst>
              <a:path w="14995574" h="5960741">
                <a:moveTo>
                  <a:pt x="0" y="0"/>
                </a:moveTo>
                <a:lnTo>
                  <a:pt x="14995574" y="0"/>
                </a:lnTo>
                <a:lnTo>
                  <a:pt x="14995574" y="5960741"/>
                </a:lnTo>
                <a:lnTo>
                  <a:pt x="0" y="5960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01989-E84D-99C7-0CC7-1F504232D90F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Fixed Point Sample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5E27-861D-5F94-7981-93355FB47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A251ACE-EB60-6A2E-E287-2B66D667C2EB}"/>
              </a:ext>
            </a:extLst>
          </p:cNvPr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D0F6FC1-CE0A-08E4-2BCA-2AEE4B5DF4F9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E0B9C-3F4C-DA14-146D-CDD963AC62A2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Floating Point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8E6D6E-BD63-1B3B-3CE0-86E60EA8C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15" y="3716850"/>
            <a:ext cx="15631770" cy="60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69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0C24D-D737-BB21-0223-A500DB0D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01CEDC3-02D1-1013-FE2C-CB2D1C5FB710}"/>
              </a:ext>
            </a:extLst>
          </p:cNvPr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754FEA9-EDB5-6FB1-8EFD-E19FA43859F3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4E8C0-E8D4-1222-4A35-A57816B8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76700"/>
            <a:ext cx="7467600" cy="3488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04493-2573-9C91-DD4C-7F325498EAD7}"/>
              </a:ext>
            </a:extLst>
          </p:cNvPr>
          <p:cNvSpPr txBox="1"/>
          <p:nvPr/>
        </p:nvSpPr>
        <p:spPr>
          <a:xfrm>
            <a:off x="9668441" y="3229016"/>
            <a:ext cx="7086600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40" b="1" dirty="0">
                <a:solidFill>
                  <a:srgbClr val="000000"/>
                </a:solidFill>
                <a:latin typeface="Canva Sans Bold"/>
              </a:rPr>
              <a:t>Max default amplitude error: 0.000248167</a:t>
            </a:r>
          </a:p>
          <a:p>
            <a:endParaRPr lang="en-US" sz="2440" b="1" dirty="0">
              <a:solidFill>
                <a:srgbClr val="000000"/>
              </a:solidFill>
              <a:latin typeface="Canva Sans Bold"/>
            </a:endParaRPr>
          </a:p>
          <a:p>
            <a:r>
              <a:rPr lang="en-US" sz="2440" b="1" dirty="0">
                <a:solidFill>
                  <a:srgbClr val="000000"/>
                </a:solidFill>
                <a:latin typeface="Canva Sans Bold"/>
              </a:rPr>
              <a:t>Max Error throughout simulations: 6.62038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BB326-6867-2C18-EC4D-0C6F7B5D3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038" y="5104121"/>
            <a:ext cx="8921407" cy="346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F7864-EFDE-E901-BC6A-4E6D7A02A986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Floating Point</a:t>
            </a:r>
          </a:p>
        </p:txBody>
      </p:sp>
    </p:spTree>
    <p:extLst>
      <p:ext uri="{BB962C8B-B14F-4D97-AF65-F5344CB8AC3E}">
        <p14:creationId xmlns:p14="http://schemas.microsoft.com/office/powerpoint/2010/main" val="80569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69748" y="0"/>
            <a:ext cx="9818252" cy="10287000"/>
            <a:chOff x="0" y="0"/>
            <a:chExt cx="258587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877" cy="2709333"/>
            </a:xfrm>
            <a:custGeom>
              <a:avLst/>
              <a:gdLst/>
              <a:ahLst/>
              <a:cxnLst/>
              <a:rect l="l" t="t" r="r" b="b"/>
              <a:pathLst>
                <a:path w="2585877" h="2709333">
                  <a:moveTo>
                    <a:pt x="0" y="0"/>
                  </a:moveTo>
                  <a:lnTo>
                    <a:pt x="2585877" y="0"/>
                  </a:lnTo>
                  <a:lnTo>
                    <a:pt x="2585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87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37826" y="1894816"/>
            <a:ext cx="7441048" cy="126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3"/>
              </a:lnSpc>
            </a:pPr>
            <a:r>
              <a:rPr lang="en-US" sz="9759" b="1" spc="-58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AGENDA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07063" y="787890"/>
            <a:ext cx="7441048" cy="126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3"/>
              </a:lnSpc>
            </a:pPr>
            <a:r>
              <a:rPr lang="en-US" sz="9759" spc="-58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57009" y="3329911"/>
            <a:ext cx="9373983" cy="543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PROJECT OVERVIEW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SYSTEM ARCHIECTURE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FPGA &amp; FILTER INTEGERATION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TESTING AND VERIFICATION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 AND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32243-6863-A0C4-304F-A9BEE414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1484EB0-54F2-D4E0-3AE2-494EBC46F3BE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AFB358B-7B8F-6EF8-1C50-97F908CE14F0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00A1F-4F1B-E2B6-BE1E-225E211B9CC7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Status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1088F-E6BA-E815-37CB-9C66FB58B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5" y="3949432"/>
            <a:ext cx="17833289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3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F891-B171-DF39-7B2D-A008ACAF8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477B8D4-7EF9-BEE2-4D7D-392D28CD0F79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EE9D3F5-3BEC-D9C7-6157-F3FB3904FEE4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9AFEF-5750-D5F0-1D58-32736F6440BA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Point: COEFF.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8CC85-80FB-E34B-D4E7-7921C74D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92" y="3616475"/>
            <a:ext cx="14185215" cy="59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A604A-BB09-09C0-A809-4B1A5F66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FD08BA1-AE8D-AB19-B3C2-8F32609403BA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E02FF1B-7BE7-03F4-55C0-4836A363C0FD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F4A05-6288-FAA0-E7CB-B324630DA91A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D3003-9ACE-5BFE-BD4D-C9C26C63C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17476"/>
            <a:ext cx="14020800" cy="58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8DA10-3FF0-C178-2674-3731B0643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F5695BC-5CD2-F2E0-3629-B71F01E734DB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942DAD4-A52C-16B6-7438-DEFA53905477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53BDD-88C2-B181-0947-F35FF60B6C29}"/>
              </a:ext>
            </a:extLst>
          </p:cNvPr>
          <p:cNvSpPr txBox="1"/>
          <p:nvPr/>
        </p:nvSpPr>
        <p:spPr>
          <a:xfrm>
            <a:off x="7924800" y="2286632"/>
            <a:ext cx="7953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149D0-0A88-7382-56AD-F48A4D81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53" y="3926850"/>
            <a:ext cx="13468493" cy="557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87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ADDD2-DD80-D58E-B2F3-6F86CDB27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E6875C4-D17C-85A8-8665-96DA3F5B5569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37F4C4-2E1B-6288-EEC1-0B765878CAF8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8047C-4770-EB97-75D6-5C2C5CCFF7E1}"/>
              </a:ext>
            </a:extLst>
          </p:cNvPr>
          <p:cNvSpPr txBox="1"/>
          <p:nvPr/>
        </p:nvSpPr>
        <p:spPr>
          <a:xfrm>
            <a:off x="7924800" y="2286632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015FF-CE7B-A83F-04E5-4572BB07D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70" y="3397824"/>
            <a:ext cx="15950860" cy="66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E4D8A-8F10-4E17-CA56-981E1F6B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B49269D-6905-F204-77AC-A99295C96B96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C21087-9017-939E-EC30-FDDC592E3741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A5C83-D9BC-21E8-026D-4A5DD8B3564C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2DD8D-4D22-601E-93A8-990D2A3D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70" y="3397824"/>
            <a:ext cx="15950860" cy="66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523A4-25BC-84EE-0A63-003068443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E9D2FC7-5550-E7E1-91FB-100C66FA27BF}"/>
              </a:ext>
            </a:extLst>
          </p:cNvPr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4495773-B0E3-E3CB-9045-EE77DA42BBB0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5A43A-A996-6152-509A-A51EF1123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656"/>
          <a:stretch>
            <a:fillRect/>
          </a:stretch>
        </p:blipFill>
        <p:spPr>
          <a:xfrm>
            <a:off x="228600" y="4876168"/>
            <a:ext cx="17595209" cy="2477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3EE2A8-E52A-C858-2A67-A043688B5EF9}"/>
              </a:ext>
            </a:extLst>
          </p:cNvPr>
          <p:cNvSpPr txBox="1"/>
          <p:nvPr/>
        </p:nvSpPr>
        <p:spPr>
          <a:xfrm>
            <a:off x="781665" y="7278926"/>
            <a:ext cx="990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Total Latency 1.2µsec</a:t>
            </a:r>
          </a:p>
        </p:txBody>
      </p:sp>
    </p:spTree>
    <p:extLst>
      <p:ext uri="{BB962C8B-B14F-4D97-AF65-F5344CB8AC3E}">
        <p14:creationId xmlns:p14="http://schemas.microsoft.com/office/powerpoint/2010/main" val="4037651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97830" cy="10287000"/>
            <a:chOff x="0" y="0"/>
            <a:chExt cx="19484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8400" cy="2709333"/>
            </a:xfrm>
            <a:custGeom>
              <a:avLst/>
              <a:gdLst/>
              <a:ahLst/>
              <a:cxnLst/>
              <a:rect l="l" t="t" r="r" b="b"/>
              <a:pathLst>
                <a:path w="1948400" h="2709333">
                  <a:moveTo>
                    <a:pt x="0" y="0"/>
                  </a:moveTo>
                  <a:lnTo>
                    <a:pt x="1948400" y="0"/>
                  </a:lnTo>
                  <a:lnTo>
                    <a:pt x="19484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4840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94310" y="464515"/>
            <a:ext cx="6864990" cy="3861557"/>
          </a:xfrm>
          <a:custGeom>
            <a:avLst/>
            <a:gdLst/>
            <a:ahLst/>
            <a:cxnLst/>
            <a:rect l="l" t="t" r="r" b="b"/>
            <a:pathLst>
              <a:path w="6864990" h="3861557">
                <a:moveTo>
                  <a:pt x="0" y="0"/>
                </a:moveTo>
                <a:lnTo>
                  <a:pt x="6864990" y="0"/>
                </a:lnTo>
                <a:lnTo>
                  <a:pt x="6864990" y="3861557"/>
                </a:lnTo>
                <a:lnTo>
                  <a:pt x="0" y="3861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9302" y="2256621"/>
            <a:ext cx="6864989" cy="80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b="1" spc="-41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9303" y="1207404"/>
            <a:ext cx="7810993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spc="-41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MATLAB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" y="4355283"/>
            <a:ext cx="8689392" cy="3033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52427" lvl="1" indent="-626213" algn="l">
              <a:lnSpc>
                <a:spcPts val="8121"/>
              </a:lnSpc>
              <a:buFont typeface="Arial"/>
              <a:buChar char="•"/>
            </a:pPr>
            <a:r>
              <a:rPr lang="en-US" sz="5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Modeling</a:t>
            </a:r>
          </a:p>
          <a:p>
            <a:pPr marL="1252427" lvl="1" indent="-626213" algn="l">
              <a:lnSpc>
                <a:spcPts val="8121"/>
              </a:lnSpc>
              <a:buFont typeface="Arial"/>
              <a:buChar char="•"/>
            </a:pPr>
            <a:r>
              <a:rPr lang="en-US" sz="5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Analysis</a:t>
            </a:r>
          </a:p>
          <a:p>
            <a:pPr marL="1252427" lvl="1" indent="-626213" algn="l">
              <a:lnSpc>
                <a:spcPts val="8121"/>
              </a:lnSpc>
              <a:spcBef>
                <a:spcPct val="0"/>
              </a:spcBef>
              <a:buFont typeface="Arial"/>
              <a:buChar char="•"/>
            </a:pPr>
            <a:r>
              <a:rPr lang="en-US" sz="5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SIR Calculations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300" y="-221825"/>
            <a:ext cx="7397830" cy="10287000"/>
            <a:chOff x="0" y="0"/>
            <a:chExt cx="19484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8400" cy="2709333"/>
            </a:xfrm>
            <a:custGeom>
              <a:avLst/>
              <a:gdLst/>
              <a:ahLst/>
              <a:cxnLst/>
              <a:rect l="l" t="t" r="r" b="b"/>
              <a:pathLst>
                <a:path w="1948400" h="2709333">
                  <a:moveTo>
                    <a:pt x="0" y="0"/>
                  </a:moveTo>
                  <a:lnTo>
                    <a:pt x="1948400" y="0"/>
                  </a:lnTo>
                  <a:lnTo>
                    <a:pt x="19484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4840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9303" y="2256621"/>
            <a:ext cx="6369130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b="1" spc="-41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9303" y="1207404"/>
            <a:ext cx="7810993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spc="-41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MATLAB </a:t>
            </a:r>
          </a:p>
        </p:txBody>
      </p:sp>
      <p:sp>
        <p:nvSpPr>
          <p:cNvPr id="7" name="Freeform 7"/>
          <p:cNvSpPr/>
          <p:nvPr/>
        </p:nvSpPr>
        <p:spPr>
          <a:xfrm>
            <a:off x="284336" y="4020066"/>
            <a:ext cx="17493829" cy="5439476"/>
          </a:xfrm>
          <a:custGeom>
            <a:avLst/>
            <a:gdLst/>
            <a:ahLst/>
            <a:cxnLst/>
            <a:rect l="l" t="t" r="r" b="b"/>
            <a:pathLst>
              <a:path w="17493829" h="5439476">
                <a:moveTo>
                  <a:pt x="0" y="0"/>
                </a:moveTo>
                <a:lnTo>
                  <a:pt x="17493829" y="0"/>
                </a:lnTo>
                <a:lnTo>
                  <a:pt x="17493829" y="5439476"/>
                </a:lnTo>
                <a:lnTo>
                  <a:pt x="0" y="543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0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7804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4655" y="4831958"/>
            <a:ext cx="16642536" cy="3245295"/>
          </a:xfrm>
          <a:custGeom>
            <a:avLst/>
            <a:gdLst/>
            <a:ahLst/>
            <a:cxnLst/>
            <a:rect l="l" t="t" r="r" b="b"/>
            <a:pathLst>
              <a:path w="16642536" h="3245295">
                <a:moveTo>
                  <a:pt x="0" y="0"/>
                </a:moveTo>
                <a:lnTo>
                  <a:pt x="16642537" y="0"/>
                </a:lnTo>
                <a:lnTo>
                  <a:pt x="16642537" y="3245295"/>
                </a:lnTo>
                <a:lnTo>
                  <a:pt x="0" y="3245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55252" y="1055847"/>
            <a:ext cx="11361323" cy="93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9572" lvl="1" indent="-594786" algn="l">
              <a:lnSpc>
                <a:spcPts val="7713"/>
              </a:lnSpc>
              <a:buFont typeface="Arial"/>
              <a:buChar char="•"/>
            </a:pPr>
            <a:r>
              <a:rPr lang="en-US" sz="550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7A4B0-0A57-A453-B84B-028ABE52AB64}"/>
              </a:ext>
            </a:extLst>
          </p:cNvPr>
          <p:cNvSpPr txBox="1"/>
          <p:nvPr/>
        </p:nvSpPr>
        <p:spPr>
          <a:xfrm>
            <a:off x="1782991" y="8658906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Xc7a200t – Artix-7 FPGA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57560" cy="10287000"/>
            <a:chOff x="0" y="0"/>
            <a:chExt cx="146371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3719" cy="2709333"/>
            </a:xfrm>
            <a:custGeom>
              <a:avLst/>
              <a:gdLst/>
              <a:ahLst/>
              <a:cxnLst/>
              <a:rect l="l" t="t" r="r" b="b"/>
              <a:pathLst>
                <a:path w="1463719" h="2709333">
                  <a:moveTo>
                    <a:pt x="0" y="0"/>
                  </a:moveTo>
                  <a:lnTo>
                    <a:pt x="1463719" y="0"/>
                  </a:lnTo>
                  <a:lnTo>
                    <a:pt x="14637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6371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29739" y="2204630"/>
            <a:ext cx="9869835" cy="4305716"/>
          </a:xfrm>
          <a:custGeom>
            <a:avLst/>
            <a:gdLst/>
            <a:ahLst/>
            <a:cxnLst/>
            <a:rect l="l" t="t" r="r" b="b"/>
            <a:pathLst>
              <a:path w="9869835" h="4305716">
                <a:moveTo>
                  <a:pt x="0" y="0"/>
                </a:moveTo>
                <a:lnTo>
                  <a:pt x="9869835" y="0"/>
                </a:lnTo>
                <a:lnTo>
                  <a:pt x="9869835" y="4305716"/>
                </a:lnTo>
                <a:lnTo>
                  <a:pt x="0" y="4305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05502" y="1963956"/>
            <a:ext cx="7320825" cy="1193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828"/>
              </a:lnSpc>
            </a:pPr>
            <a:r>
              <a:rPr lang="en-US" sz="10265" b="1" spc="-615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40596"/>
            <a:ext cx="7320825" cy="134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44"/>
              </a:lnSpc>
            </a:pPr>
            <a:r>
              <a:rPr lang="en-US" sz="10400" spc="-62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794" y="6010312"/>
            <a:ext cx="10754524" cy="324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FRACTIONAL POLYPHASE DECIMATOR (9 MHZ → 6 MHZ)</a:t>
            </a:r>
          </a:p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Dual 2nd-order IIR notch filters (2.4 MHz, 5.0 MHz)</a:t>
            </a:r>
          </a:p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Configurable CIC decimator (D =  2, 4, 8, 16)</a:t>
            </a:r>
          </a:p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Control, status, and debug/probe registers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1127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833" y="4831958"/>
            <a:ext cx="15502184" cy="3604258"/>
          </a:xfrm>
          <a:custGeom>
            <a:avLst/>
            <a:gdLst/>
            <a:ahLst/>
            <a:cxnLst/>
            <a:rect l="l" t="t" r="r" b="b"/>
            <a:pathLst>
              <a:path w="15502184" h="3604258">
                <a:moveTo>
                  <a:pt x="0" y="0"/>
                </a:moveTo>
                <a:lnTo>
                  <a:pt x="15502183" y="0"/>
                </a:lnTo>
                <a:lnTo>
                  <a:pt x="15502183" y="3604258"/>
                </a:lnTo>
                <a:lnTo>
                  <a:pt x="0" y="360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490974" y="1078000"/>
            <a:ext cx="11361323" cy="93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9572" lvl="1" indent="-594786" algn="l">
              <a:lnSpc>
                <a:spcPts val="7713"/>
              </a:lnSpc>
              <a:buFont typeface="Arial"/>
              <a:buChar char="•"/>
            </a:pPr>
            <a:r>
              <a:rPr lang="en-US" sz="550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1127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1890" y="2786428"/>
            <a:ext cx="15984219" cy="6793293"/>
          </a:xfrm>
          <a:custGeom>
            <a:avLst/>
            <a:gdLst/>
            <a:ahLst/>
            <a:cxnLst/>
            <a:rect l="l" t="t" r="r" b="b"/>
            <a:pathLst>
              <a:path w="15984219" h="6793293">
                <a:moveTo>
                  <a:pt x="0" y="0"/>
                </a:moveTo>
                <a:lnTo>
                  <a:pt x="15984220" y="0"/>
                </a:lnTo>
                <a:lnTo>
                  <a:pt x="15984220" y="6793293"/>
                </a:lnTo>
                <a:lnTo>
                  <a:pt x="0" y="6793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74" y="1352132"/>
            <a:ext cx="8494841" cy="78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7390" lvl="1" indent="-498695" algn="l">
              <a:lnSpc>
                <a:spcPts val="6467"/>
              </a:lnSpc>
              <a:buFont typeface="Arial"/>
              <a:buChar char="•"/>
            </a:pPr>
            <a:r>
              <a:rPr lang="en-US" sz="461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Linting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1127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31162" y="2445793"/>
            <a:ext cx="13825676" cy="7396737"/>
          </a:xfrm>
          <a:custGeom>
            <a:avLst/>
            <a:gdLst/>
            <a:ahLst/>
            <a:cxnLst/>
            <a:rect l="l" t="t" r="r" b="b"/>
            <a:pathLst>
              <a:path w="13825676" h="7396737">
                <a:moveTo>
                  <a:pt x="0" y="0"/>
                </a:moveTo>
                <a:lnTo>
                  <a:pt x="13825676" y="0"/>
                </a:lnTo>
                <a:lnTo>
                  <a:pt x="13825676" y="7396737"/>
                </a:lnTo>
                <a:lnTo>
                  <a:pt x="0" y="7396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74" y="1352132"/>
            <a:ext cx="8494841" cy="78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7390" lvl="1" indent="-498695" algn="l">
              <a:lnSpc>
                <a:spcPts val="6467"/>
              </a:lnSpc>
              <a:buFont typeface="Arial"/>
              <a:buChar char="•"/>
            </a:pPr>
            <a:r>
              <a:rPr lang="en-US" sz="461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Resulted Schematic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048774"/>
            <a:ext cx="18288000" cy="4238226"/>
            <a:chOff x="0" y="0"/>
            <a:chExt cx="4816593" cy="1116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16241"/>
            </a:xfrm>
            <a:custGeom>
              <a:avLst/>
              <a:gdLst/>
              <a:ahLst/>
              <a:cxnLst/>
              <a:rect l="l" t="t" r="r" b="b"/>
              <a:pathLst>
                <a:path w="4816592" h="1116241">
                  <a:moveTo>
                    <a:pt x="0" y="0"/>
                  </a:moveTo>
                  <a:lnTo>
                    <a:pt x="4816592" y="0"/>
                  </a:lnTo>
                  <a:lnTo>
                    <a:pt x="4816592" y="1116241"/>
                  </a:lnTo>
                  <a:lnTo>
                    <a:pt x="0" y="111624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144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78686" y="5105459"/>
            <a:ext cx="13815780" cy="185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232"/>
              </a:lnSpc>
            </a:pPr>
            <a:r>
              <a:rPr lang="en-US" sz="14224" b="1" spc="-85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&amp; LIMITATIONS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78686" y="3642705"/>
            <a:ext cx="13815780" cy="185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232"/>
              </a:lnSpc>
            </a:pPr>
            <a:r>
              <a:rPr lang="en-US" sz="14224" spc="-85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CHALLENGES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42757"/>
            <a:chOff x="0" y="0"/>
            <a:chExt cx="4816593" cy="985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85747"/>
            </a:xfrm>
            <a:custGeom>
              <a:avLst/>
              <a:gdLst/>
              <a:ahLst/>
              <a:cxnLst/>
              <a:rect l="l" t="t" r="r" b="b"/>
              <a:pathLst>
                <a:path w="4816592" h="985747">
                  <a:moveTo>
                    <a:pt x="0" y="0"/>
                  </a:moveTo>
                  <a:lnTo>
                    <a:pt x="4816592" y="0"/>
                  </a:lnTo>
                  <a:lnTo>
                    <a:pt x="4816592" y="985747"/>
                  </a:lnTo>
                  <a:lnTo>
                    <a:pt x="0" y="98574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014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90854" y="4278714"/>
            <a:ext cx="14106291" cy="208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739"/>
              </a:lnSpc>
            </a:pPr>
            <a:r>
              <a:rPr lang="en-US" sz="15975" b="1" spc="-958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QUESTIONS?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51885" cy="10287000"/>
            <a:chOff x="0" y="0"/>
            <a:chExt cx="96181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13" cy="2709333"/>
            </a:xfrm>
            <a:custGeom>
              <a:avLst/>
              <a:gdLst/>
              <a:ahLst/>
              <a:cxnLst/>
              <a:rect l="l" t="t" r="r" b="b"/>
              <a:pathLst>
                <a:path w="961813" h="2709333">
                  <a:moveTo>
                    <a:pt x="0" y="0"/>
                  </a:moveTo>
                  <a:lnTo>
                    <a:pt x="961813" y="0"/>
                  </a:lnTo>
                  <a:lnTo>
                    <a:pt x="9618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6181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55637" y="3290949"/>
            <a:ext cx="6458088" cy="143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91"/>
              </a:lnSpc>
            </a:pPr>
            <a:r>
              <a:rPr lang="en-US" sz="11036" b="1" spc="-66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68149" y="1985008"/>
            <a:ext cx="8438779" cy="168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100"/>
              </a:lnSpc>
            </a:pPr>
            <a:r>
              <a:rPr lang="en-US" sz="12907" spc="-77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THANK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5637" y="6210554"/>
            <a:ext cx="5487603" cy="43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03"/>
              </a:lnSpc>
              <a:spcBef>
                <a:spcPct val="0"/>
              </a:spcBef>
            </a:pPr>
            <a:r>
              <a:rPr lang="en-US" sz="3003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VIEW FULL PROJECT ON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15000" y="6652902"/>
            <a:ext cx="11753051" cy="508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1"/>
              </a:lnSpc>
            </a:pPr>
            <a:r>
              <a:rPr lang="en-US" sz="337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https://github.com/Mustafa11005/Multi_Stage_DFE.git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8A974E-7963-5313-66E1-B7DEF7429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727" y="845336"/>
            <a:ext cx="4362495" cy="53652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62751" cy="10287000"/>
            <a:chOff x="0" y="0"/>
            <a:chExt cx="17284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461" cy="2709333"/>
            </a:xfrm>
            <a:custGeom>
              <a:avLst/>
              <a:gdLst/>
              <a:ahLst/>
              <a:cxnLst/>
              <a:rect l="l" t="t" r="r" b="b"/>
              <a:pathLst>
                <a:path w="1728461" h="2709333">
                  <a:moveTo>
                    <a:pt x="0" y="0"/>
                  </a:moveTo>
                  <a:lnTo>
                    <a:pt x="1728461" y="0"/>
                  </a:lnTo>
                  <a:lnTo>
                    <a:pt x="17284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2846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31785" y="5021767"/>
            <a:ext cx="10082428" cy="133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44"/>
              </a:lnSpc>
            </a:pPr>
            <a:r>
              <a:rPr lang="en-US" sz="10284" b="1" spc="-61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2502" y="3804921"/>
            <a:ext cx="7620497" cy="133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44"/>
              </a:lnSpc>
            </a:pPr>
            <a:r>
              <a:rPr lang="en-US" sz="10284" spc="-61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1785" y="6379395"/>
            <a:ext cx="9667849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9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HIGH LEVEL DESIGN AND MODELING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4018" y="2322101"/>
            <a:ext cx="15254415" cy="7322119"/>
          </a:xfrm>
          <a:custGeom>
            <a:avLst/>
            <a:gdLst/>
            <a:ahLst/>
            <a:cxnLst/>
            <a:rect l="l" t="t" r="r" b="b"/>
            <a:pathLst>
              <a:path w="15254415" h="7322119">
                <a:moveTo>
                  <a:pt x="0" y="0"/>
                </a:moveTo>
                <a:lnTo>
                  <a:pt x="15254414" y="0"/>
                </a:lnTo>
                <a:lnTo>
                  <a:pt x="15254414" y="7322119"/>
                </a:lnTo>
                <a:lnTo>
                  <a:pt x="0" y="7322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688475"/>
            <a:ext cx="10303240" cy="151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POLYPHASE </a:t>
            </a:r>
          </a:p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FRACTIONAL DECIMATOR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4158" y="4001936"/>
            <a:ext cx="6215564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892" lvl="1" indent="-263446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u="none" strike="noStrike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Passband ripple: ~0.2145 dB</a:t>
            </a:r>
          </a:p>
          <a:p>
            <a:pPr marL="526892" lvl="1" indent="-263446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u="none" strike="noStrike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Stop-band attenuation: ~81.754 dB</a:t>
            </a:r>
          </a:p>
          <a:p>
            <a:pPr marL="526892" lvl="1" indent="-263446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u="none" strike="noStrike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Narrow transition band: 2.8 - 3.2 MHz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A3F05-D14A-91A1-968E-D20931F2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141DA5-F629-4597-F496-867FB199D65B}"/>
              </a:ext>
            </a:extLst>
          </p:cNvPr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774F80-4293-0E4B-28B6-AB220648770C}"/>
                </a:ext>
              </a:extLst>
            </p:cNvPr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740AAF8-36C8-6C53-C879-D355BDF8A77A}"/>
                </a:ext>
              </a:extLst>
            </p:cNvPr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FC98B4B-FCBC-9E9C-723D-30BE6BECBE77}"/>
              </a:ext>
            </a:extLst>
          </p:cNvPr>
          <p:cNvSpPr txBox="1"/>
          <p:nvPr/>
        </p:nvSpPr>
        <p:spPr>
          <a:xfrm>
            <a:off x="1028700" y="688475"/>
            <a:ext cx="10303240" cy="151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POLYPHASE </a:t>
            </a:r>
          </a:p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FRACTIONAL DECIMATOR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E63DAB-CE17-0445-B842-2B999C62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24100"/>
            <a:ext cx="15689865" cy="74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3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68119" y="1921621"/>
            <a:ext cx="16529281" cy="7458838"/>
          </a:xfrm>
          <a:custGeom>
            <a:avLst/>
            <a:gdLst/>
            <a:ahLst/>
            <a:cxnLst/>
            <a:rect l="l" t="t" r="r" b="b"/>
            <a:pathLst>
              <a:path w="16529281" h="7458838">
                <a:moveTo>
                  <a:pt x="0" y="0"/>
                </a:moveTo>
                <a:lnTo>
                  <a:pt x="16529281" y="0"/>
                </a:lnTo>
                <a:lnTo>
                  <a:pt x="16529281" y="7458838"/>
                </a:lnTo>
                <a:lnTo>
                  <a:pt x="0" y="745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IIR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20368" y="3895254"/>
            <a:ext cx="5037831" cy="843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6891" lvl="1" indent="-263445" algn="l">
              <a:lnSpc>
                <a:spcPts val="3416"/>
              </a:lnSpc>
              <a:buFont typeface="Arial"/>
              <a:buChar char="•"/>
            </a:pPr>
            <a:r>
              <a:rPr lang="en-US" sz="244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Notch depth: ~ -60.61 dB</a:t>
            </a:r>
          </a:p>
          <a:p>
            <a:pPr marL="526891" lvl="1" indent="-263445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BW: 50 </a:t>
            </a:r>
            <a:r>
              <a:rPr lang="en-US" sz="244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KHz</a:t>
            </a:r>
            <a:endParaRPr lang="en-US" sz="244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EC0C-358E-9343-16E4-DC3E9199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918EFE-3B0A-785D-3362-0289AFBDD446}"/>
              </a:ext>
            </a:extLst>
          </p:cNvPr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BAD843-3493-41EE-F9C4-1B9FB8ECBDE9}"/>
                </a:ext>
              </a:extLst>
            </p:cNvPr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EE4C998-2FDC-F292-F299-258C0AD6CD42}"/>
                </a:ext>
              </a:extLst>
            </p:cNvPr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7C1FEFA-AA68-1651-ADDE-B0DCEA77BA0D}"/>
              </a:ext>
            </a:extLst>
          </p:cNvPr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IIR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45C29-CC52-3D89-D4FC-7290DBF0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6" y="2247900"/>
            <a:ext cx="14864972" cy="68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6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1485900"/>
            <a:ext cx="7961516" cy="2671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214" lvl="1" indent="-551607" algn="l">
              <a:lnSpc>
                <a:spcPts val="7153"/>
              </a:lnSpc>
              <a:buFont typeface="Arial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Number of Stages: 1</a:t>
            </a:r>
          </a:p>
          <a:p>
            <a:pPr marL="1103214" lvl="1" indent="-551607" algn="l">
              <a:lnSpc>
                <a:spcPts val="7153"/>
              </a:lnSpc>
              <a:buFont typeface="Arial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Differential Delay: 1</a:t>
            </a:r>
          </a:p>
          <a:p>
            <a:pPr marL="1103214" lvl="1" indent="-551607" algn="l">
              <a:lnSpc>
                <a:spcPts val="7153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R: {2, 4, 8, 16}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20F9A8-9455-CBC3-D31D-672F52BF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81" y="4488304"/>
            <a:ext cx="12404237" cy="419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604</Words>
  <Application>Microsoft Office PowerPoint</Application>
  <PresentationFormat>Custom</PresentationFormat>
  <Paragraphs>261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Telegraf Bold</vt:lpstr>
      <vt:lpstr>Canva Sans Bold</vt:lpstr>
      <vt:lpstr>Open Sauce Bold</vt:lpstr>
      <vt:lpstr>Calibri</vt:lpstr>
      <vt:lpstr>Arial</vt:lpstr>
      <vt:lpstr>Telegraf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Semiconductor Industry Presentation</dc:title>
  <dc:creator>Mustafa</dc:creator>
  <cp:lastModifiedBy>Mustafa Tamer Mansour 2200556</cp:lastModifiedBy>
  <cp:revision>8</cp:revision>
  <dcterms:created xsi:type="dcterms:W3CDTF">2006-08-16T00:00:00Z</dcterms:created>
  <dcterms:modified xsi:type="dcterms:W3CDTF">2025-12-27T13:30:43Z</dcterms:modified>
  <dc:identifier>DAG8dsPwyMI</dc:identifier>
</cp:coreProperties>
</file>